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4"/>
  </p:sldMasterIdLst>
  <p:notesMasterIdLst>
    <p:notesMasterId r:id="rId16"/>
  </p:notesMasterIdLst>
  <p:sldIdLst>
    <p:sldId id="261" r:id="rId5"/>
    <p:sldId id="262" r:id="rId6"/>
    <p:sldId id="263" r:id="rId7"/>
    <p:sldId id="264" r:id="rId8"/>
    <p:sldId id="280" r:id="rId9"/>
    <p:sldId id="271" r:id="rId10"/>
    <p:sldId id="272" r:id="rId11"/>
    <p:sldId id="266" r:id="rId12"/>
    <p:sldId id="275" r:id="rId13"/>
    <p:sldId id="277" r:id="rId14"/>
    <p:sldId id="260" r:id="rId15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nie Y Huang" initials="WYH" lastIdx="4" clrIdx="0">
    <p:extLst>
      <p:ext uri="{19B8F6BF-5375-455C-9EA6-DF929625EA0E}">
        <p15:presenceInfo xmlns:p15="http://schemas.microsoft.com/office/powerpoint/2012/main" userId="S-1-5-21-3814449816-1147414744-3287126245-542020" providerId="AD"/>
      </p:ext>
    </p:extLst>
  </p:cmAuthor>
  <p:cmAuthor id="2" name="Drushti A Gandhi" initials="DAG" lastIdx="4" clrIdx="1">
    <p:extLst>
      <p:ext uri="{19B8F6BF-5375-455C-9EA6-DF929625EA0E}">
        <p15:presenceInfo xmlns:p15="http://schemas.microsoft.com/office/powerpoint/2012/main" userId="Drushti A Gandhi" providerId="None"/>
      </p:ext>
    </p:extLst>
  </p:cmAuthor>
  <p:cmAuthor id="3" name="Elena Castaneda" initials="EC" lastIdx="2" clrIdx="2">
    <p:extLst>
      <p:ext uri="{19B8F6BF-5375-455C-9EA6-DF929625EA0E}">
        <p15:presenceInfo xmlns:p15="http://schemas.microsoft.com/office/powerpoint/2012/main" userId="6d66d40284a01a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6699"/>
    <a:srgbClr val="ECECE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95" autoAdjust="0"/>
  </p:normalViewPr>
  <p:slideViewPr>
    <p:cSldViewPr snapToGrid="0">
      <p:cViewPr varScale="1">
        <p:scale>
          <a:sx n="81" d="100"/>
          <a:sy n="81" d="100"/>
        </p:scale>
        <p:origin x="157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29755-318C-4311-9F59-3B8DD9F2C910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BC445-FB50-4B20-8F62-58618F83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4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BC445-FB50-4B20-8F62-58618F83E6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BC445-FB50-4B20-8F62-58618F83E6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8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RU_SHIELD_SIG_ST_PMS186_100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00803"/>
            <a:ext cx="4305300" cy="1277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79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5825F-7512-8045-B403-CF218AA201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80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23BF7-9F5A-9E42-B502-689AC6A1E5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68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A2D79-D5B9-9E44-BC26-5C4012EF6E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968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F06B10-230A-2842-997C-D8605B5277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392" y="1616364"/>
            <a:ext cx="7462662" cy="3851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410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8343-B159-074D-B355-B61FD1A20D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109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24AE8-78F8-144E-A4FE-553D35E590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1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DA8B8-D04C-214E-83CE-5B60915F93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1738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61A5-F588-D34E-A84B-E514DA90C9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6451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C725B-9C86-6E43-AAF9-1A329DDB23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8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75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1C61-654F-EF4C-B7CF-635108DFC6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9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5F5F5F"/>
                </a:solidFill>
                <a:cs typeface="Geneva" charset="0"/>
              </a:defRPr>
            </a:lvl1pPr>
          </a:lstStyle>
          <a:p>
            <a:pPr>
              <a:defRPr/>
            </a:pPr>
            <a:fld id="{94F06B10-230A-2842-997C-D8605B5277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58800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RU_SHIELD_LOGOTYPE_CMYK_K.eps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" y="76200"/>
            <a:ext cx="1589962" cy="431800"/>
          </a:xfrm>
          <a:prstGeom prst="rect">
            <a:avLst/>
          </a:prstGeom>
        </p:spPr>
      </p:pic>
    </p:spTree>
    <p:custDataLst>
      <p:tags r:id="rId15"/>
    </p:custDataLst>
    <p:extLst>
      <p:ext uri="{BB962C8B-B14F-4D97-AF65-F5344CB8AC3E}">
        <p14:creationId xmlns:p14="http://schemas.microsoft.com/office/powerpoint/2010/main" val="409091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6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ヒラギノ角ゴ Pro W3" charset="0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ヒラギノ角ゴ Pro W3" charset="0"/>
          <a:cs typeface="Genev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Geneva" charset="0"/>
          <a:cs typeface="Genev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Geneva" charset="0"/>
          <a:cs typeface="Genev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01230" y="5286530"/>
            <a:ext cx="5458730" cy="1187053"/>
          </a:xfrm>
        </p:spPr>
        <p:txBody>
          <a:bodyPr/>
          <a:lstStyle/>
          <a:p>
            <a:pPr algn="l"/>
            <a:r>
              <a:rPr lang="en-US" sz="1800" dirty="0"/>
              <a:t>Anthony Giusti</a:t>
            </a:r>
            <a:br>
              <a:rPr lang="en-US" sz="1800" dirty="0"/>
            </a:br>
            <a:r>
              <a:rPr lang="en-US" sz="1800" dirty="0"/>
              <a:t>Brad Daniels</a:t>
            </a:r>
            <a:br>
              <a:rPr lang="en-US" sz="1800" dirty="0"/>
            </a:br>
            <a:r>
              <a:rPr lang="en-US" sz="1800" dirty="0"/>
              <a:t>David Grace</a:t>
            </a:r>
            <a:br>
              <a:rPr lang="en-US" sz="1800" dirty="0"/>
            </a:br>
            <a:r>
              <a:rPr lang="en-US" sz="1800" dirty="0"/>
              <a:t>Elena Castaneda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E8E90-251B-4A04-BBCB-42FEAA193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52" y="1269242"/>
            <a:ext cx="2349721" cy="354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1B58C-6AEE-4325-9885-6AA258E68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75" y="1340674"/>
            <a:ext cx="4942095" cy="3662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56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Texas Oil Towns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6AB35-0CA6-41C1-8D0B-270981AA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0" y="1174734"/>
            <a:ext cx="8357016" cy="5589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85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8B44-BA76-4DBC-B9F2-DB7EE9F0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In Closing…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0FEA5-9A9A-4A5B-9261-1A0AA2C7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10" y="1476105"/>
            <a:ext cx="4152539" cy="5070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48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156" y="571498"/>
            <a:ext cx="4949687" cy="808038"/>
          </a:xfrm>
        </p:spPr>
        <p:txBody>
          <a:bodyPr/>
          <a:lstStyle/>
          <a:p>
            <a:pPr algn="ctr"/>
            <a:r>
              <a:rPr lang="en-US" dirty="0"/>
              <a:t>Project Objective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D77E9-4F17-4D4E-B8D1-9998C4F2F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3" y="820525"/>
            <a:ext cx="4346714" cy="5850166"/>
          </a:xfrm>
          <a:prstGeom prst="rect">
            <a:avLst/>
          </a:prstGeom>
          <a:effectLst>
            <a:outerShdw dist="5842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  <a:softEdge rad="8001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418270-C097-4C49-A8E4-F7878AA370E0}"/>
              </a:ext>
            </a:extLst>
          </p:cNvPr>
          <p:cNvSpPr txBox="1"/>
          <p:nvPr/>
        </p:nvSpPr>
        <p:spPr>
          <a:xfrm>
            <a:off x="3692801" y="5334001"/>
            <a:ext cx="5451199" cy="1323439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Roles:</a:t>
            </a:r>
          </a:p>
          <a:p>
            <a:r>
              <a:rPr lang="en-US" sz="1600" dirty="0"/>
              <a:t>David Grace – Data Gathering (API) Labor Statistics</a:t>
            </a:r>
          </a:p>
          <a:p>
            <a:r>
              <a:rPr lang="en-US" sz="1600" dirty="0"/>
              <a:t>Anthony Giusti – Visualization</a:t>
            </a:r>
          </a:p>
          <a:p>
            <a:r>
              <a:rPr lang="en-US" sz="1600" dirty="0"/>
              <a:t>Brad Daniels– Data Gathering, cleansing and visualization</a:t>
            </a:r>
          </a:p>
          <a:p>
            <a:r>
              <a:rPr lang="en-US" sz="1600" dirty="0"/>
              <a:t>Elena Castaneda– Data Gathering, presentation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43678B-F1ED-4F1D-8085-11FEB10C0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801" y="1944756"/>
            <a:ext cx="4949687" cy="29684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/>
              <a:t>Can economic indicators reveal the  negotiating power for a worker’s salary ? </a:t>
            </a:r>
          </a:p>
          <a:p>
            <a:pPr marL="0" indent="0" algn="ctr">
              <a:buNone/>
            </a:pPr>
            <a:endParaRPr lang="en-US" sz="2400" i="1" dirty="0"/>
          </a:p>
          <a:p>
            <a:pPr marL="0" indent="0" algn="ctr">
              <a:buNone/>
            </a:pPr>
            <a:r>
              <a:rPr lang="en-US" sz="2400" i="1" dirty="0"/>
              <a:t>How do these indicators affect the national and regional salaries? </a:t>
            </a:r>
          </a:p>
          <a:p>
            <a:pPr marL="0" indent="0" algn="ctr">
              <a:buNone/>
            </a:pP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32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75395"/>
            <a:ext cx="8229600" cy="658513"/>
          </a:xfrm>
        </p:spPr>
        <p:txBody>
          <a:bodyPr/>
          <a:lstStyle/>
          <a:p>
            <a:pPr algn="ctr"/>
            <a:r>
              <a:rPr lang="en-US" dirty="0"/>
              <a:t>Data Sources and Retrieval Methods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81A537D-688C-4BD7-8DF3-1AA08936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47000" y="1295908"/>
            <a:ext cx="3461982" cy="8675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4D58E-67A0-4816-A163-250B97A4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41" y="1499279"/>
            <a:ext cx="1801620" cy="1405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CB6DC9-6D63-49AE-914C-24004B9C6DD7}"/>
              </a:ext>
            </a:extLst>
          </p:cNvPr>
          <p:cNvSpPr txBox="1"/>
          <p:nvPr/>
        </p:nvSpPr>
        <p:spPr>
          <a:xfrm>
            <a:off x="5812849" y="2958504"/>
            <a:ext cx="30211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API Data Retrieval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</a:rPr>
              <a:t>National and Regional Unemployment and Wage Data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05DC5-B6E3-4172-8075-4AD1CEA3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67" y="3388056"/>
            <a:ext cx="3579645" cy="839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D3B5DD-3677-4C5E-93C5-107480223766}"/>
              </a:ext>
            </a:extLst>
          </p:cNvPr>
          <p:cNvSpPr txBox="1"/>
          <p:nvPr/>
        </p:nvSpPr>
        <p:spPr>
          <a:xfrm>
            <a:off x="1550816" y="2137967"/>
            <a:ext cx="302118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 data via CSV</a:t>
            </a:r>
          </a:p>
          <a:p>
            <a:r>
              <a:rPr lang="en-US" sz="1700" dirty="0"/>
              <a:t>Mortgage Origination Data</a:t>
            </a: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E8FF4-6213-4260-AEA1-BCF868C15EA7}"/>
              </a:ext>
            </a:extLst>
          </p:cNvPr>
          <p:cNvSpPr txBox="1"/>
          <p:nvPr/>
        </p:nvSpPr>
        <p:spPr>
          <a:xfrm>
            <a:off x="383088" y="4210061"/>
            <a:ext cx="375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 data via CSV</a:t>
            </a:r>
          </a:p>
          <a:p>
            <a:pPr algn="ctr"/>
            <a:r>
              <a:rPr lang="en-US" sz="1700" dirty="0"/>
              <a:t>Historical Oil Pricing</a:t>
            </a:r>
          </a:p>
          <a:p>
            <a:pPr algn="ctr"/>
            <a:r>
              <a:rPr lang="en-US" sz="1700" dirty="0"/>
              <a:t>Cushing, OK WTI Spot Price FOB</a:t>
            </a:r>
          </a:p>
          <a:p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681BC-DB13-466E-A38C-B3F030C7C4E8}"/>
              </a:ext>
            </a:extLst>
          </p:cNvPr>
          <p:cNvSpPr txBox="1"/>
          <p:nvPr/>
        </p:nvSpPr>
        <p:spPr>
          <a:xfrm>
            <a:off x="4470332" y="5329438"/>
            <a:ext cx="455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 data via CSV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000000"/>
                </a:solidFill>
              </a:rPr>
              <a:t>Consumers Price Index (CPI),  US Employment Data and US Average Income Rates</a:t>
            </a:r>
          </a:p>
          <a:p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AB5C00-00D0-4C91-BB28-473D6ABCB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182" y="4754497"/>
            <a:ext cx="4344438" cy="5022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6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655608"/>
          </a:xfrm>
        </p:spPr>
        <p:txBody>
          <a:bodyPr/>
          <a:lstStyle/>
          <a:p>
            <a:pPr algn="ctr"/>
            <a:r>
              <a:rPr lang="en-US" sz="3000" b="0" dirty="0"/>
              <a:t>Data Exploration and Cleanup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2B3D74-4FAA-4B90-8251-CDB40BD9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4" y="1534724"/>
            <a:ext cx="8004312" cy="4650416"/>
          </a:xfrm>
        </p:spPr>
        <p:txBody>
          <a:bodyPr/>
          <a:lstStyle/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 algn="ctr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2000" dirty="0"/>
              <a:t>Bureau of Labor Statistics- API</a:t>
            </a:r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/>
              <a:t>Available data series </a:t>
            </a:r>
            <a:endParaRPr lang="en-US" sz="16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300" dirty="0"/>
              <a:t>National Employment , Hours and Earnings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/>
              <a:t>	National Employment , Hours and Earnings (SIC basis)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/>
              <a:t>	Local Area Unemployment Statistics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/>
              <a:t>	State and Area Employment, Hours, and Earnings </a:t>
            </a:r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/>
              <a:t>API Key vs no API Key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300" dirty="0"/>
              <a:t>	system-allowed limit of 25 /50 series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300" dirty="0"/>
              <a:t>	daily limits on data pulls</a:t>
            </a:r>
          </a:p>
          <a:p>
            <a:pPr lvl="1">
              <a:lnSpc>
                <a:spcPts val="17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0"/>
              </a:spcBef>
            </a:pPr>
            <a:r>
              <a:rPr lang="en-US" sz="2000" dirty="0"/>
              <a:t>Consolidating multiple series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844E5-779D-4792-ADCC-364F49228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90" y="2725570"/>
            <a:ext cx="2540198" cy="15699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99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655608"/>
          </a:xfrm>
        </p:spPr>
        <p:txBody>
          <a:bodyPr/>
          <a:lstStyle/>
          <a:p>
            <a:pPr algn="ctr"/>
            <a:r>
              <a:rPr lang="en-US" sz="3000" b="0" dirty="0"/>
              <a:t>Data Exploration and Cleanup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2B3D74-4FAA-4B90-8251-CDB40BD9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122" y="1534724"/>
            <a:ext cx="7272262" cy="4650416"/>
          </a:xfrm>
        </p:spPr>
        <p:txBody>
          <a:bodyPr/>
          <a:lstStyle/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000" dirty="0"/>
              <a:t>Retrieve data via CSV</a:t>
            </a:r>
          </a:p>
          <a:p>
            <a:pPr marL="0" indent="0" algn="ctr">
              <a:buNone/>
            </a:pPr>
            <a:endParaRPr lang="en-US" sz="2000" dirty="0"/>
          </a:p>
          <a:p>
            <a:r>
              <a:rPr lang="en-US" sz="1600" dirty="0"/>
              <a:t> FRED, the Federal Reserve Economic Data website. (</a:t>
            </a:r>
            <a:r>
              <a:rPr lang="en-US" sz="1600" u="sng" dirty="0">
                <a:solidFill>
                  <a:srgbClr val="0070C0"/>
                </a:solidFill>
              </a:rPr>
              <a:t>https://fred.stlouisfed.org</a:t>
            </a:r>
            <a:r>
              <a:rPr lang="en-US" sz="1600" dirty="0"/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Interest Rates,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Oil Prices,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Consumer Price Index (Inflation)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US Employment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Average Hourly Earnings.</a:t>
            </a:r>
          </a:p>
          <a:p>
            <a:pPr marL="914400" lvl="2" indent="0">
              <a:buNone/>
            </a:pPr>
            <a:endParaRPr lang="en-US" sz="1400" dirty="0"/>
          </a:p>
          <a:p>
            <a:r>
              <a:rPr lang="en-US" sz="1600" dirty="0"/>
              <a:t>Mortgage Bankers Association</a:t>
            </a:r>
          </a:p>
          <a:p>
            <a:pPr marL="0" indent="0">
              <a:buNone/>
            </a:pPr>
            <a:r>
              <a:rPr lang="en-US" sz="1400" dirty="0"/>
              <a:t>	Mortgage Data</a:t>
            </a:r>
            <a:endParaRPr lang="en-US" sz="1600" dirty="0"/>
          </a:p>
          <a:p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32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1332291" y="1275854"/>
            <a:ext cx="64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in Employment </a:t>
            </a:r>
            <a:r>
              <a:rPr lang="en-US" dirty="0"/>
              <a:t>Rate and Hourly Earning</a:t>
            </a:r>
            <a:endParaRPr lang="en-US" strike="sngStrik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F4A3D0-1638-460E-937B-C7B5AD17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641" y="1733686"/>
            <a:ext cx="6479417" cy="4333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32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 of </a:t>
            </a:r>
            <a:r>
              <a:rPr lang="en-US" dirty="0">
                <a:solidFill>
                  <a:srgbClr val="000000"/>
                </a:solidFill>
              </a:rPr>
              <a:t>E</a:t>
            </a:r>
            <a:r>
              <a:rPr lang="en-US" dirty="0"/>
              <a:t>mployment Rate, Percent Change in Earning  and Long Term Interest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ECD0E-6A9A-4F34-9FEF-6E5134C8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64" y="2010685"/>
            <a:ext cx="8077508" cy="4793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86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CDB0A-41EF-4435-B7B0-EBE8100AF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083" y="2308557"/>
            <a:ext cx="8181833" cy="3218786"/>
          </a:xfrm>
        </p:spPr>
        <p:txBody>
          <a:bodyPr/>
          <a:lstStyle/>
          <a:p>
            <a:pPr algn="ctr"/>
            <a:r>
              <a:rPr lang="en-US" sz="4000" dirty="0"/>
              <a:t>Regional Analysis</a:t>
            </a:r>
          </a:p>
          <a:p>
            <a:pPr algn="ctr"/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Oil industry in the Texas oil towns of Houston, Midland, Beaumont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851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9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>
                <a:solidFill>
                  <a:srgbClr val="000000"/>
                </a:solidFill>
              </a:rPr>
              <a:t>NY vs Texas Unemployment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EC993-827A-4821-8EA6-CAAAA8D4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8" y="1428749"/>
            <a:ext cx="8011900" cy="45786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7683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RU_TEMPLATE_SHIELD_RBHS" val="GKmvhmWk"/>
  <p:tag name="ARTICULATE_SLIDE_COUNT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U_template_SHIELD_RBHS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4135E59D-05E5-C847-A096-3500040F9E65}" vid="{911F9981-630E-C945-86D4-EDA04471F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861C83E27A734F821A1E89293B3BF7" ma:contentTypeVersion="9" ma:contentTypeDescription="Create a new document." ma:contentTypeScope="" ma:versionID="b2195adec4528ececb8973004441cc52">
  <xsd:schema xmlns:xsd="http://www.w3.org/2001/XMLSchema" xmlns:xs="http://www.w3.org/2001/XMLSchema" xmlns:p="http://schemas.microsoft.com/office/2006/metadata/properties" xmlns:ns2="ec6e6475-f129-46f9-8011-f4bd546f3fc3" xmlns:ns3="5abc1e82-59c7-46f2-9e31-2c04ded061ca" targetNamespace="http://schemas.microsoft.com/office/2006/metadata/properties" ma:root="true" ma:fieldsID="0ed66143e4eb03f9f75832cc14a01a87" ns2:_="" ns3:_="">
    <xsd:import namespace="ec6e6475-f129-46f9-8011-f4bd546f3fc3"/>
    <xsd:import namespace="5abc1e82-59c7-46f2-9e31-2c04ded061ca"/>
    <xsd:element name="properties">
      <xsd:complexType>
        <xsd:sequence>
          <xsd:element name="documentManagement">
            <xsd:complexType>
              <xsd:all>
                <xsd:element ref="ns2:Owner_x002f_PM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6475-f129-46f9-8011-f4bd546f3fc3" elementFormDefault="qualified">
    <xsd:import namespace="http://schemas.microsoft.com/office/2006/documentManagement/types"/>
    <xsd:import namespace="http://schemas.microsoft.com/office/infopath/2007/PartnerControls"/>
    <xsd:element name="Owner_x002f_PM" ma:index="8" nillable="true" ma:displayName="Owner/PM" ma:description="Name of project owner" ma:internalName="Owner_x002f_PM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c1e82-59c7-46f2-9e31-2c04ded06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_x002f_PM xmlns="ec6e6475-f129-46f9-8011-f4bd546f3fc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0DEFBC-C259-4D32-8CBC-D8BDE599E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6475-f129-46f9-8011-f4bd546f3fc3"/>
    <ds:schemaRef ds:uri="5abc1e82-59c7-46f2-9e31-2c04ded06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B75382-BEA5-47FE-B87F-62BF0C58CB96}">
  <ds:schemaRefs>
    <ds:schemaRef ds:uri="http://www.w3.org/XML/1998/namespace"/>
    <ds:schemaRef ds:uri="http://purl.org/dc/elements/1.1/"/>
    <ds:schemaRef ds:uri="ec6e6475-f129-46f9-8011-f4bd546f3fc3"/>
    <ds:schemaRef ds:uri="http://schemas.openxmlformats.org/package/2006/metadata/core-properties"/>
    <ds:schemaRef ds:uri="http://purl.org/dc/terms/"/>
    <ds:schemaRef ds:uri="5abc1e82-59c7-46f2-9e31-2c04ded061ca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660C2FD-5FF4-4FBD-B40B-0B163ED763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15380</TotalTime>
  <Words>298</Words>
  <Application>Microsoft Office PowerPoint</Application>
  <PresentationFormat>On-screen Show (4:3)</PresentationFormat>
  <Paragraphs>63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RU_template_SHIELD_RBHS</vt:lpstr>
      <vt:lpstr>think-cell Slide</vt:lpstr>
      <vt:lpstr>Anthony Giusti Brad Daniels David Grace Elena Castaneda</vt:lpstr>
      <vt:lpstr>Project Objective</vt:lpstr>
      <vt:lpstr>Data Sources and Retrieval Methods</vt:lpstr>
      <vt:lpstr>Data Exploration and Cleanup Process</vt:lpstr>
      <vt:lpstr>Data Exploration and Cleanup Process</vt:lpstr>
      <vt:lpstr>National Indexes </vt:lpstr>
      <vt:lpstr>National Indexes</vt:lpstr>
      <vt:lpstr>PowerPoint Presentation</vt:lpstr>
      <vt:lpstr>NY vs Texas Unemployment</vt:lpstr>
      <vt:lpstr>Texas Oil Towns</vt:lpstr>
      <vt:lpstr>In Closing…</vt:lpstr>
    </vt:vector>
  </TitlesOfParts>
  <Company>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CMO Workshop – Project Managers ThinkTank Session Results</dc:title>
  <dc:creator>Winnie Y Huang</dc:creator>
  <cp:lastModifiedBy>Brad Daniels</cp:lastModifiedBy>
  <cp:revision>313</cp:revision>
  <dcterms:created xsi:type="dcterms:W3CDTF">2018-04-24T19:10:50Z</dcterms:created>
  <dcterms:modified xsi:type="dcterms:W3CDTF">2019-11-07T23:08:35Z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0x010100B1861C83E27A734F821A1E89293B3BF7</vt:lpwstr>
  </property>
  <property fmtid="{D5CDD505-2E9C-101B-9397-08002B2CF9AE}" pid="3" name="ArticulateGUID">
    <vt:lpwstr>7DFAFA3B-F61C-4BCF-B8F1-5421BBE870E3</vt:lpwstr>
  </property>
  <property fmtid="{D5CDD505-2E9C-101B-9397-08002B2CF9AE}" pid="4" name="ArticulatePath">
    <vt:lpwstr>https://rutgersconnect.sharepoint.com/sites/finance/pmo/PMO%20Toolbox/CHANGE%20MANAGEMENT%20OFFICE/CMO%20Phase%201%20Docs/CMO_Operating%20Model_Short%20Term%20Operating%20Model%20Recommendations_053118_Final%20Draft</vt:lpwstr>
  </property>
</Properties>
</file>